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57"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99"/>
    <p:restoredTop sz="93703"/>
  </p:normalViewPr>
  <p:slideViewPr>
    <p:cSldViewPr snapToGrid="0" snapToObjects="1">
      <p:cViewPr>
        <p:scale>
          <a:sx n="100" d="100"/>
          <a:sy n="100" d="100"/>
        </p:scale>
        <p:origin x="144"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2DC8A7-A445-7C40-8E91-E5E61EE32D6D}" type="datetimeFigureOut">
              <a:rPr lang="en-US" smtClean="0"/>
              <a:t>3/14/18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181395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2DC8A7-A445-7C40-8E91-E5E61EE32D6D}" type="datetimeFigureOut">
              <a:rPr lang="en-US" smtClean="0"/>
              <a:t>3/14/18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541662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2DC8A7-A445-7C40-8E91-E5E61EE32D6D}" type="datetimeFigureOut">
              <a:rPr lang="en-US" smtClean="0"/>
              <a:t>3/14/18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544911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2DC8A7-A445-7C40-8E91-E5E61EE32D6D}" type="datetimeFigureOut">
              <a:rPr lang="en-US" smtClean="0"/>
              <a:t>3/14/18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1195464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2DC8A7-A445-7C40-8E91-E5E61EE32D6D}" type="datetimeFigureOut">
              <a:rPr lang="en-US" smtClean="0"/>
              <a:t>3/14/18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192518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2DC8A7-A445-7C40-8E91-E5E61EE32D6D}" type="datetimeFigureOut">
              <a:rPr lang="en-US" smtClean="0"/>
              <a:t>3/14/18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38201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2DC8A7-A445-7C40-8E91-E5E61EE32D6D}" type="datetimeFigureOut">
              <a:rPr lang="en-US" smtClean="0"/>
              <a:t>3/14/18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1722560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2DC8A7-A445-7C40-8E91-E5E61EE32D6D}" type="datetimeFigureOut">
              <a:rPr lang="en-US" smtClean="0"/>
              <a:t>3/14/18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841580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2DC8A7-A445-7C40-8E91-E5E61EE32D6D}" type="datetimeFigureOut">
              <a:rPr lang="en-US" smtClean="0"/>
              <a:t>3/14/18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1119861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2DC8A7-A445-7C40-8E91-E5E61EE32D6D}" type="datetimeFigureOut">
              <a:rPr lang="en-US" smtClean="0"/>
              <a:t>3/14/18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972237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2DC8A7-A445-7C40-8E91-E5E61EE32D6D}" type="datetimeFigureOut">
              <a:rPr lang="en-US" smtClean="0"/>
              <a:t>3/14/18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50827-7AC9-B94F-92ED-D7FB218BEE9B}" type="slidenum">
              <a:rPr lang="en-US" smtClean="0"/>
              <a:t>‹#›</a:t>
            </a:fld>
            <a:endParaRPr lang="en-US"/>
          </a:p>
        </p:txBody>
      </p:sp>
    </p:spTree>
    <p:extLst>
      <p:ext uri="{BB962C8B-B14F-4D97-AF65-F5344CB8AC3E}">
        <p14:creationId xmlns:p14="http://schemas.microsoft.com/office/powerpoint/2010/main" val="1905420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2DC8A7-A445-7C40-8E91-E5E61EE32D6D}" type="datetimeFigureOut">
              <a:rPr lang="en-US" smtClean="0"/>
              <a:t>3/14/18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350827-7AC9-B94F-92ED-D7FB218BEE9B}" type="slidenum">
              <a:rPr lang="en-US" smtClean="0"/>
              <a:t>‹#›</a:t>
            </a:fld>
            <a:endParaRPr lang="en-US"/>
          </a:p>
        </p:txBody>
      </p:sp>
    </p:spTree>
    <p:extLst>
      <p:ext uri="{BB962C8B-B14F-4D97-AF65-F5344CB8AC3E}">
        <p14:creationId xmlns:p14="http://schemas.microsoft.com/office/powerpoint/2010/main" val="1763888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Task 2: Analytical Essay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15295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body paragraph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Weller also constructs his setting to reflect the idea that Aboriginals were considered inferior and were subjected to unfair discrimination from every direction. The fact that the </a:t>
            </a:r>
            <a:r>
              <a:rPr lang="en-US" dirty="0" err="1" smtClean="0"/>
              <a:t>Waranda’s</a:t>
            </a:r>
            <a:r>
              <a:rPr lang="en-US" dirty="0" smtClean="0"/>
              <a:t> live by the railway line in a “drab faded weatherboard house” suggests that they live in the poorer more neglected part of town. </a:t>
            </a:r>
            <a:r>
              <a:rPr lang="en-US" dirty="0" err="1" smtClean="0"/>
              <a:t>Futhermore</a:t>
            </a:r>
            <a:r>
              <a:rPr lang="en-US" dirty="0" smtClean="0"/>
              <a:t>,</a:t>
            </a:r>
            <a:r>
              <a:rPr lang="en-US" dirty="0" smtClean="0"/>
              <a:t> </a:t>
            </a:r>
            <a:r>
              <a:rPr lang="en-US" dirty="0" smtClean="0"/>
              <a:t>he uses quite specific lexical choices </a:t>
            </a:r>
            <a:r>
              <a:rPr lang="en-US" dirty="0" smtClean="0"/>
              <a:t>in describing the scene after Herbie’s death when the boys gather outside. </a:t>
            </a:r>
            <a:r>
              <a:rPr lang="en-US" dirty="0" smtClean="0"/>
              <a:t>The “crooked, twisted tree” and </a:t>
            </a:r>
            <a:r>
              <a:rPr lang="en-US" dirty="0" smtClean="0"/>
              <a:t> even “the </a:t>
            </a:r>
            <a:r>
              <a:rPr lang="en-US" dirty="0" smtClean="0"/>
              <a:t>sun that shone viciously from a cruel blue sky” both indicate a </a:t>
            </a:r>
            <a:r>
              <a:rPr lang="en-US" dirty="0" smtClean="0"/>
              <a:t>hostile, ugly </a:t>
            </a:r>
            <a:r>
              <a:rPr lang="en-US" dirty="0" smtClean="0"/>
              <a:t>environment, a place where they are a target </a:t>
            </a:r>
            <a:r>
              <a:rPr lang="en-US" dirty="0" smtClean="0"/>
              <a:t>in</a:t>
            </a:r>
            <a:r>
              <a:rPr lang="en-US" dirty="0" smtClean="0"/>
              <a:t> this </a:t>
            </a:r>
            <a:r>
              <a:rPr lang="en-US" dirty="0" smtClean="0"/>
              <a:t>extremely racist town. Personifying the “cruel” sky </a:t>
            </a:r>
            <a:r>
              <a:rPr lang="en-US" dirty="0" smtClean="0"/>
              <a:t>suggests that even the universe seems to hate them</a:t>
            </a:r>
            <a:r>
              <a:rPr lang="en-US" dirty="0" smtClean="0"/>
              <a:t>, while </a:t>
            </a:r>
            <a:r>
              <a:rPr lang="en-US" dirty="0" smtClean="0"/>
              <a:t>the adverb “viciously “ reflects the intensity of the racial hatred that has led to Herbie’s death. Clearly, </a:t>
            </a:r>
            <a:r>
              <a:rPr lang="en-US" dirty="0" smtClean="0"/>
              <a:t>Weller’s language describing the scene is highly symbolic of the suffering inflicted on this family by the social and institutional racism of this town. </a:t>
            </a:r>
            <a:endParaRPr lang="en-US" dirty="0"/>
          </a:p>
        </p:txBody>
      </p:sp>
    </p:spTree>
    <p:extLst>
      <p:ext uri="{BB962C8B-B14F-4D97-AF65-F5344CB8AC3E}">
        <p14:creationId xmlns:p14="http://schemas.microsoft.com/office/powerpoint/2010/main" val="1413163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Furthermore, the use of demeaning colloquial language in the dialogue of the white citizens of the town </a:t>
            </a:r>
            <a:r>
              <a:rPr lang="en-US" dirty="0" smtClean="0"/>
              <a:t>convey</a:t>
            </a:r>
            <a:r>
              <a:rPr lang="en-US" dirty="0" smtClean="0"/>
              <a:t> </a:t>
            </a:r>
            <a:r>
              <a:rPr lang="en-US" dirty="0" smtClean="0"/>
              <a:t>the violent and abusive treatment suffered on a regular basis by vulnerable women like </a:t>
            </a:r>
            <a:r>
              <a:rPr lang="en-US" dirty="0" err="1" smtClean="0"/>
              <a:t>Mrs</a:t>
            </a:r>
            <a:r>
              <a:rPr lang="en-US" dirty="0" smtClean="0"/>
              <a:t> </a:t>
            </a:r>
            <a:r>
              <a:rPr lang="en-US" dirty="0" err="1" smtClean="0"/>
              <a:t>Waranda</a:t>
            </a:r>
            <a:r>
              <a:rPr lang="en-US" dirty="0" smtClean="0"/>
              <a:t>. When the story changes to third person, Weller uses the pronoun “they” to refer to the mob of children who had previously visited the house to cry </a:t>
            </a:r>
            <a:r>
              <a:rPr lang="en-US" dirty="0" smtClean="0"/>
              <a:t>out a variety of insults like: </a:t>
            </a:r>
            <a:r>
              <a:rPr lang="en-US" dirty="0" smtClean="0"/>
              <a:t>“Tommy </a:t>
            </a:r>
            <a:r>
              <a:rPr lang="en-US" dirty="0" err="1" smtClean="0"/>
              <a:t>Waranda</a:t>
            </a:r>
            <a:r>
              <a:rPr lang="en-US" dirty="0" smtClean="0"/>
              <a:t> is a drunk old </a:t>
            </a:r>
            <a:r>
              <a:rPr lang="en-US" dirty="0" err="1" smtClean="0"/>
              <a:t>boong</a:t>
            </a:r>
            <a:r>
              <a:rPr lang="en-US" dirty="0" smtClean="0"/>
              <a:t> bugger..” and hurl </a:t>
            </a:r>
            <a:r>
              <a:rPr lang="en-US" dirty="0" err="1" smtClean="0"/>
              <a:t>boondis</a:t>
            </a:r>
            <a:r>
              <a:rPr lang="en-US" dirty="0" smtClean="0"/>
              <a:t> at the “large lumbering </a:t>
            </a:r>
            <a:r>
              <a:rPr lang="en-US" dirty="0" err="1" smtClean="0"/>
              <a:t>Mrs</a:t>
            </a:r>
            <a:r>
              <a:rPr lang="en-US" dirty="0" smtClean="0"/>
              <a:t> W”. Weller uses </a:t>
            </a:r>
            <a:r>
              <a:rPr lang="en-US" dirty="0" smtClean="0"/>
              <a:t>this flashback </a:t>
            </a:r>
            <a:r>
              <a:rPr lang="en-US" dirty="0" smtClean="0"/>
              <a:t>to reinforce how commonplace and acceptable it was for children to behave like this towards an adult, and not receive any consequences. Using such commonplace Australian slang like “bugger” and “</a:t>
            </a:r>
            <a:r>
              <a:rPr lang="en-US" dirty="0" err="1" smtClean="0"/>
              <a:t>boondis</a:t>
            </a:r>
            <a:r>
              <a:rPr lang="en-US" dirty="0" smtClean="0"/>
              <a:t>” reflects our use of rough language so typical of </a:t>
            </a:r>
            <a:r>
              <a:rPr lang="en-US" dirty="0" smtClean="0"/>
              <a:t>working class </a:t>
            </a:r>
            <a:r>
              <a:rPr lang="en-US" dirty="0" smtClean="0"/>
              <a:t>Australia; however, the demeaning connotations of “</a:t>
            </a:r>
            <a:r>
              <a:rPr lang="en-US" dirty="0" err="1" smtClean="0"/>
              <a:t>boong</a:t>
            </a:r>
            <a:r>
              <a:rPr lang="en-US" dirty="0" smtClean="0"/>
              <a:t>” has become totally unacceptable in modern Australia, and Weller’s use of it reflected how even children felt that they could racially vilify anyone who was dark skinned, and throw rocks at them just for sport. Wellers’ choice of language is designed to convey just how demeaning and dangerous life was for families like the </a:t>
            </a:r>
            <a:r>
              <a:rPr lang="en-US" dirty="0" err="1" smtClean="0"/>
              <a:t>Waranda’s</a:t>
            </a:r>
            <a:r>
              <a:rPr lang="en-US" dirty="0" smtClean="0"/>
              <a:t> during this time. </a:t>
            </a:r>
            <a:endParaRPr lang="en-US" dirty="0"/>
          </a:p>
        </p:txBody>
      </p:sp>
    </p:spTree>
    <p:extLst>
      <p:ext uri="{BB962C8B-B14F-4D97-AF65-F5344CB8AC3E}">
        <p14:creationId xmlns:p14="http://schemas.microsoft.com/office/powerpoint/2010/main" val="184363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 Q 2</a:t>
            </a:r>
            <a:endParaRPr lang="en-US" dirty="0"/>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There is no doubt that feature articles written for major newspapers can influence a wide range of readers on a variety of controversial issues. Tim Winton - known mainly as an award winning novelist – has written a highly personal feature pleading for the protection of our profoundly important oceans. In this article “How Malcolm Turnbull has thrashed the Liberal Party record and betrayed our oceans”, written for </a:t>
            </a:r>
            <a:r>
              <a:rPr lang="en-US" u="sng" dirty="0" smtClean="0"/>
              <a:t>The Age </a:t>
            </a:r>
            <a:r>
              <a:rPr lang="en-US" dirty="0" smtClean="0"/>
              <a:t>newspaper he uses his gift for language to engage his audience, while also employing a variety of language features to convince readers that our government under Turnbull’s leadership has betrayed our oceans.  </a:t>
            </a:r>
            <a:endParaRPr lang="en-US" dirty="0"/>
          </a:p>
        </p:txBody>
      </p:sp>
    </p:spTree>
    <p:extLst>
      <p:ext uri="{BB962C8B-B14F-4D97-AF65-F5344CB8AC3E}">
        <p14:creationId xmlns:p14="http://schemas.microsoft.com/office/powerpoint/2010/main" val="314934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 4</a:t>
            </a:r>
            <a:endParaRPr lang="en-US" dirty="0"/>
          </a:p>
        </p:txBody>
      </p:sp>
      <p:sp>
        <p:nvSpPr>
          <p:cNvPr id="3" name="Content Placeholder 2"/>
          <p:cNvSpPr>
            <a:spLocks noGrp="1"/>
          </p:cNvSpPr>
          <p:nvPr>
            <p:ph idx="1"/>
          </p:nvPr>
        </p:nvSpPr>
        <p:spPr/>
        <p:txBody>
          <a:bodyPr>
            <a:normAutofit lnSpcReduction="10000"/>
          </a:bodyPr>
          <a:lstStyle/>
          <a:p>
            <a:r>
              <a:rPr lang="en-US" dirty="0" smtClean="0"/>
              <a:t>Short stories have the ability to deliver strong messages in a brief text; </a:t>
            </a:r>
            <a:r>
              <a:rPr lang="en-US" dirty="0"/>
              <a:t>o</a:t>
            </a:r>
            <a:r>
              <a:rPr lang="en-US" dirty="0" smtClean="0"/>
              <a:t>ften, they provoke deep thought about the nature of the societies in which we live, and the values that we hold dear. Although the two stories “The Pedestrian” by Ray Bradbury and “Herbie” by Archie Weller depict incredibly different societies and times, they both reveal how the individual who refuses to be cowed by the prejudices and rules of the ruling classes can be destroyed by their actions of rebellion. By revealing the fate of Mead and Herbie in these inhospitable societies, both writers construct their tales to reveal the importance of respect for individual freedoms, regardless of race, and regardless of authoritarian government attempts to control our individuality.</a:t>
            </a:r>
            <a:endParaRPr lang="en-US" dirty="0"/>
          </a:p>
        </p:txBody>
      </p:sp>
    </p:spTree>
    <p:extLst>
      <p:ext uri="{BB962C8B-B14F-4D97-AF65-F5344CB8AC3E}">
        <p14:creationId xmlns:p14="http://schemas.microsoft.com/office/powerpoint/2010/main" val="1954656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Q4</a:t>
            </a:r>
            <a:endParaRPr lang="en-US" dirty="0"/>
          </a:p>
        </p:txBody>
      </p:sp>
      <p:sp>
        <p:nvSpPr>
          <p:cNvPr id="3" name="Content Placeholder 2"/>
          <p:cNvSpPr>
            <a:spLocks noGrp="1"/>
          </p:cNvSpPr>
          <p:nvPr>
            <p:ph idx="1"/>
          </p:nvPr>
        </p:nvSpPr>
        <p:spPr/>
        <p:txBody>
          <a:bodyPr/>
          <a:lstStyle/>
          <a:p>
            <a:r>
              <a:rPr lang="en-US" smtClean="0"/>
              <a:t>Speeches </a:t>
            </a:r>
            <a:r>
              <a:rPr lang="en-US" dirty="0" smtClean="0"/>
              <a:t>can make a difference in extremely profound ways. Kevin Rudd’s sorry speech is one such speech and we can all remember what it meant to our Indigenous population when this apology was finally delivered. Using a strong tone of regret in his voice,  Rudd constructs his speech with different stylistic devices to encourage a deeper respect for our first Australians, while reinforcing ideas about equality and unity in </a:t>
            </a:r>
            <a:r>
              <a:rPr lang="en-US" smtClean="0"/>
              <a:t>the future.</a:t>
            </a:r>
            <a:endParaRPr lang="en-US"/>
          </a:p>
        </p:txBody>
      </p:sp>
    </p:spTree>
    <p:extLst>
      <p:ext uri="{BB962C8B-B14F-4D97-AF65-F5344CB8AC3E}">
        <p14:creationId xmlns:p14="http://schemas.microsoft.com/office/powerpoint/2010/main" val="344105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736</Words>
  <Application>Microsoft Macintosh PowerPoint</Application>
  <PresentationFormat>Widescreen</PresentationFormat>
  <Paragraphs>10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Calibri Light</vt:lpstr>
      <vt:lpstr>Arial</vt:lpstr>
      <vt:lpstr>Office Theme</vt:lpstr>
      <vt:lpstr>Task 2: Analytical Essay</vt:lpstr>
      <vt:lpstr>Main body paragraph</vt:lpstr>
      <vt:lpstr>PowerPoint Presentation</vt:lpstr>
      <vt:lpstr>INTRODUCTIONS: Q 2</vt:lpstr>
      <vt:lpstr>Q 4</vt:lpstr>
      <vt:lpstr>Q4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2: Analytical Essay</dc:title>
  <dc:creator>LACY Bernadette [John Curtin College of th Arts]</dc:creator>
  <cp:lastModifiedBy>LACY Bernadette [John Curtin College of th Arts]</cp:lastModifiedBy>
  <cp:revision>14</cp:revision>
  <dcterms:created xsi:type="dcterms:W3CDTF">2018-03-12T03:40:27Z</dcterms:created>
  <dcterms:modified xsi:type="dcterms:W3CDTF">2018-03-14T02:24:57Z</dcterms:modified>
</cp:coreProperties>
</file>